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9"/>
  </p:notesMasterIdLst>
  <p:sldIdLst>
    <p:sldId id="256" r:id="rId2"/>
    <p:sldId id="768" r:id="rId3"/>
    <p:sldId id="756" r:id="rId4"/>
    <p:sldId id="757" r:id="rId5"/>
    <p:sldId id="759" r:id="rId6"/>
    <p:sldId id="760" r:id="rId7"/>
    <p:sldId id="761" r:id="rId8"/>
    <p:sldId id="762" r:id="rId9"/>
    <p:sldId id="763" r:id="rId10"/>
    <p:sldId id="769" r:id="rId11"/>
    <p:sldId id="770" r:id="rId12"/>
    <p:sldId id="771" r:id="rId13"/>
    <p:sldId id="772" r:id="rId14"/>
    <p:sldId id="774" r:id="rId15"/>
    <p:sldId id="778" r:id="rId16"/>
    <p:sldId id="779" r:id="rId17"/>
    <p:sldId id="76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52" autoAdjust="0"/>
    <p:restoredTop sz="80714" autoAdjust="0"/>
  </p:normalViewPr>
  <p:slideViewPr>
    <p:cSldViewPr>
      <p:cViewPr varScale="1">
        <p:scale>
          <a:sx n="58" d="100"/>
          <a:sy n="58" d="100"/>
        </p:scale>
        <p:origin x="-48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CF1F4D-EAAC-44EC-835F-43218D84DCC3}" type="doc">
      <dgm:prSet loTypeId="urn:microsoft.com/office/officeart/2005/8/layout/radial4" loCatId="relationship" qsTypeId="urn:microsoft.com/office/officeart/2005/8/quickstyle/simple3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9207D4E-15A0-437C-8FF8-00E6459F5EC6}">
      <dgm:prSet phldrT="[Text]"/>
      <dgm:spPr/>
      <dgm:t>
        <a:bodyPr/>
        <a:lstStyle/>
        <a:p>
          <a:r>
            <a:rPr lang="en-US" dirty="0" smtClean="0"/>
            <a:t>Ads</a:t>
          </a:r>
          <a:endParaRPr lang="en-US" dirty="0"/>
        </a:p>
      </dgm:t>
    </dgm:pt>
    <dgm:pt modelId="{C3BF9689-9558-4773-AE0E-BA0245493B2A}" type="parTrans" cxnId="{B45D6BB3-D33F-4849-B14B-ED6D6D0AC75A}">
      <dgm:prSet/>
      <dgm:spPr/>
      <dgm:t>
        <a:bodyPr/>
        <a:lstStyle/>
        <a:p>
          <a:endParaRPr lang="en-US"/>
        </a:p>
      </dgm:t>
    </dgm:pt>
    <dgm:pt modelId="{3782918E-0295-4F2D-9A8E-D8CC2FA9AFA8}" type="sibTrans" cxnId="{B45D6BB3-D33F-4849-B14B-ED6D6D0AC75A}">
      <dgm:prSet/>
      <dgm:spPr/>
      <dgm:t>
        <a:bodyPr/>
        <a:lstStyle/>
        <a:p>
          <a:endParaRPr lang="en-US"/>
        </a:p>
      </dgm:t>
    </dgm:pt>
    <dgm:pt modelId="{7FC845EC-64AF-4E8C-AD31-8882912C5E8C}">
      <dgm:prSet phldrT="[Text]"/>
      <dgm:spPr/>
      <dgm:t>
        <a:bodyPr/>
        <a:lstStyle/>
        <a:p>
          <a:r>
            <a:rPr lang="en-US" dirty="0" smtClean="0"/>
            <a:t>The type of medium determines the execution style</a:t>
          </a:r>
          <a:endParaRPr lang="en-US" dirty="0"/>
        </a:p>
      </dgm:t>
    </dgm:pt>
    <dgm:pt modelId="{09CDA685-4716-487F-8666-FB33C002B8B9}" type="parTrans" cxnId="{ED8E67B5-12DF-4443-82A7-035C8F9AAEF5}">
      <dgm:prSet/>
      <dgm:spPr/>
      <dgm:t>
        <a:bodyPr/>
        <a:lstStyle/>
        <a:p>
          <a:endParaRPr lang="en-US" dirty="0"/>
        </a:p>
      </dgm:t>
    </dgm:pt>
    <dgm:pt modelId="{39469A46-0DA1-45DC-8D5E-28E89ECDC824}" type="sibTrans" cxnId="{ED8E67B5-12DF-4443-82A7-035C8F9AAEF5}">
      <dgm:prSet/>
      <dgm:spPr/>
      <dgm:t>
        <a:bodyPr/>
        <a:lstStyle/>
        <a:p>
          <a:endParaRPr lang="en-US"/>
        </a:p>
      </dgm:t>
    </dgm:pt>
    <dgm:pt modelId="{E997830E-4D73-4E6D-BEDD-B74D2C9AD406}">
      <dgm:prSet phldrT="[Text]"/>
      <dgm:spPr/>
      <dgm:t>
        <a:bodyPr/>
        <a:lstStyle/>
        <a:p>
          <a:r>
            <a:rPr lang="en-US" dirty="0" smtClean="0"/>
            <a:t>Creativity plays a major role in the execution stage</a:t>
          </a:r>
          <a:endParaRPr lang="en-US" dirty="0"/>
        </a:p>
      </dgm:t>
    </dgm:pt>
    <dgm:pt modelId="{DB839C05-E307-4825-AAAD-E67909FB92BA}" type="parTrans" cxnId="{E0C8C4BA-7BC8-4778-87F3-43D52C4E8428}">
      <dgm:prSet/>
      <dgm:spPr/>
      <dgm:t>
        <a:bodyPr/>
        <a:lstStyle/>
        <a:p>
          <a:endParaRPr lang="en-US" dirty="0"/>
        </a:p>
      </dgm:t>
    </dgm:pt>
    <dgm:pt modelId="{57618362-21C1-4441-A563-0AD82B25FD88}" type="sibTrans" cxnId="{E0C8C4BA-7BC8-4778-87F3-43D52C4E8428}">
      <dgm:prSet/>
      <dgm:spPr/>
      <dgm:t>
        <a:bodyPr/>
        <a:lstStyle/>
        <a:p>
          <a:endParaRPr lang="en-US"/>
        </a:p>
      </dgm:t>
    </dgm:pt>
    <dgm:pt modelId="{FE6B21DC-DDFA-4054-A76F-F9480223D179}">
      <dgm:prSet phldrT="[Text]"/>
      <dgm:spPr/>
      <dgm:t>
        <a:bodyPr/>
        <a:lstStyle/>
        <a:p>
          <a:r>
            <a:rPr lang="en-US" dirty="0" smtClean="0"/>
            <a:t>Creativity should not overshadow the message</a:t>
          </a:r>
          <a:endParaRPr lang="en-US" dirty="0"/>
        </a:p>
      </dgm:t>
    </dgm:pt>
    <dgm:pt modelId="{6F49A1A1-0137-4A16-B9AE-771B93E3DE30}" type="parTrans" cxnId="{2C79FB1A-626F-4560-B3C2-166E30FB0B1B}">
      <dgm:prSet/>
      <dgm:spPr/>
      <dgm:t>
        <a:bodyPr/>
        <a:lstStyle/>
        <a:p>
          <a:endParaRPr lang="en-US" dirty="0"/>
        </a:p>
      </dgm:t>
    </dgm:pt>
    <dgm:pt modelId="{6EBC9726-86AD-4E8A-AAE7-8291A14A9F86}" type="sibTrans" cxnId="{2C79FB1A-626F-4560-B3C2-166E30FB0B1B}">
      <dgm:prSet/>
      <dgm:spPr/>
      <dgm:t>
        <a:bodyPr/>
        <a:lstStyle/>
        <a:p>
          <a:endParaRPr lang="en-US"/>
        </a:p>
      </dgm:t>
    </dgm:pt>
    <dgm:pt modelId="{6871466E-45F0-435B-8709-16EED210604B}">
      <dgm:prSet phldrT="[Text]"/>
      <dgm:spPr/>
      <dgm:t>
        <a:bodyPr/>
        <a:lstStyle/>
        <a:p>
          <a:r>
            <a:rPr lang="en-US" dirty="0" smtClean="0"/>
            <a:t>The execution style must match the medium and objectives</a:t>
          </a:r>
          <a:endParaRPr lang="en-US" dirty="0"/>
        </a:p>
      </dgm:t>
    </dgm:pt>
    <dgm:pt modelId="{CF7293DD-F509-47B6-864A-3B72605FE11C}" type="parTrans" cxnId="{0A2D278E-C8D4-4333-8554-43A85CA98805}">
      <dgm:prSet/>
      <dgm:spPr/>
      <dgm:t>
        <a:bodyPr/>
        <a:lstStyle/>
        <a:p>
          <a:endParaRPr lang="en-US" dirty="0"/>
        </a:p>
      </dgm:t>
    </dgm:pt>
    <dgm:pt modelId="{18A83175-0C5C-464A-B011-569192797788}" type="sibTrans" cxnId="{0A2D278E-C8D4-4333-8554-43A85CA98805}">
      <dgm:prSet/>
      <dgm:spPr/>
      <dgm:t>
        <a:bodyPr/>
        <a:lstStyle/>
        <a:p>
          <a:endParaRPr lang="en-US"/>
        </a:p>
      </dgm:t>
    </dgm:pt>
    <dgm:pt modelId="{E2B9B3E9-F5C5-4CC6-BB88-1E84C992672C}" type="pres">
      <dgm:prSet presAssocID="{C8CF1F4D-EAAC-44EC-835F-43218D84DCC3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9DBF264-36AA-48D9-B78E-3E6ABADD4F47}" type="pres">
      <dgm:prSet presAssocID="{09207D4E-15A0-437C-8FF8-00E6459F5EC6}" presName="centerShape" presStyleLbl="node0" presStyleIdx="0" presStyleCnt="1"/>
      <dgm:spPr/>
      <dgm:t>
        <a:bodyPr/>
        <a:lstStyle/>
        <a:p>
          <a:endParaRPr lang="en-US"/>
        </a:p>
      </dgm:t>
    </dgm:pt>
    <dgm:pt modelId="{C2A73C15-454A-403B-A1E5-275424F91644}" type="pres">
      <dgm:prSet presAssocID="{09CDA685-4716-487F-8666-FB33C002B8B9}" presName="parTrans" presStyleLbl="bgSibTrans2D1" presStyleIdx="0" presStyleCnt="4"/>
      <dgm:spPr/>
      <dgm:t>
        <a:bodyPr/>
        <a:lstStyle/>
        <a:p>
          <a:endParaRPr lang="en-US"/>
        </a:p>
      </dgm:t>
    </dgm:pt>
    <dgm:pt modelId="{8E6145CC-6AE0-49A0-8F76-D80C695F2598}" type="pres">
      <dgm:prSet presAssocID="{7FC845EC-64AF-4E8C-AD31-8882912C5E8C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F449A5-E4F1-4EBA-8286-BA2716171305}" type="pres">
      <dgm:prSet presAssocID="{DB839C05-E307-4825-AAAD-E67909FB92BA}" presName="parTrans" presStyleLbl="bgSibTrans2D1" presStyleIdx="1" presStyleCnt="4"/>
      <dgm:spPr/>
      <dgm:t>
        <a:bodyPr/>
        <a:lstStyle/>
        <a:p>
          <a:endParaRPr lang="en-US"/>
        </a:p>
      </dgm:t>
    </dgm:pt>
    <dgm:pt modelId="{2EB18428-8372-4C5D-97E9-5E0B35B45D1C}" type="pres">
      <dgm:prSet presAssocID="{E997830E-4D73-4E6D-BEDD-B74D2C9AD406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2ED24F-CF16-4CC0-863B-8F3947FF2AAA}" type="pres">
      <dgm:prSet presAssocID="{6F49A1A1-0137-4A16-B9AE-771B93E3DE30}" presName="parTrans" presStyleLbl="bgSibTrans2D1" presStyleIdx="2" presStyleCnt="4"/>
      <dgm:spPr/>
      <dgm:t>
        <a:bodyPr/>
        <a:lstStyle/>
        <a:p>
          <a:endParaRPr lang="en-US"/>
        </a:p>
      </dgm:t>
    </dgm:pt>
    <dgm:pt modelId="{BA338162-5DBD-4218-A562-D22160020072}" type="pres">
      <dgm:prSet presAssocID="{FE6B21DC-DDFA-4054-A76F-F9480223D179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30344A-7E92-429B-999B-E528C4941EA8}" type="pres">
      <dgm:prSet presAssocID="{CF7293DD-F509-47B6-864A-3B72605FE11C}" presName="parTrans" presStyleLbl="bgSibTrans2D1" presStyleIdx="3" presStyleCnt="4"/>
      <dgm:spPr/>
      <dgm:t>
        <a:bodyPr/>
        <a:lstStyle/>
        <a:p>
          <a:endParaRPr lang="en-US"/>
        </a:p>
      </dgm:t>
    </dgm:pt>
    <dgm:pt modelId="{AFAB853A-7A6C-4FD6-A84C-12BCA854347B}" type="pres">
      <dgm:prSet presAssocID="{6871466E-45F0-435B-8709-16EED210604B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C79FB1A-626F-4560-B3C2-166E30FB0B1B}" srcId="{09207D4E-15A0-437C-8FF8-00E6459F5EC6}" destId="{FE6B21DC-DDFA-4054-A76F-F9480223D179}" srcOrd="2" destOrd="0" parTransId="{6F49A1A1-0137-4A16-B9AE-771B93E3DE30}" sibTransId="{6EBC9726-86AD-4E8A-AAE7-8291A14A9F86}"/>
    <dgm:cxn modelId="{B978B345-4226-4658-9D79-29A1E1631591}" type="presOf" srcId="{7FC845EC-64AF-4E8C-AD31-8882912C5E8C}" destId="{8E6145CC-6AE0-49A0-8F76-D80C695F2598}" srcOrd="0" destOrd="0" presId="urn:microsoft.com/office/officeart/2005/8/layout/radial4"/>
    <dgm:cxn modelId="{ED7D99C8-71CA-421C-A465-BED518EE4ACC}" type="presOf" srcId="{09207D4E-15A0-437C-8FF8-00E6459F5EC6}" destId="{E9DBF264-36AA-48D9-B78E-3E6ABADD4F47}" srcOrd="0" destOrd="0" presId="urn:microsoft.com/office/officeart/2005/8/layout/radial4"/>
    <dgm:cxn modelId="{E0C8C4BA-7BC8-4778-87F3-43D52C4E8428}" srcId="{09207D4E-15A0-437C-8FF8-00E6459F5EC6}" destId="{E997830E-4D73-4E6D-BEDD-B74D2C9AD406}" srcOrd="1" destOrd="0" parTransId="{DB839C05-E307-4825-AAAD-E67909FB92BA}" sibTransId="{57618362-21C1-4441-A563-0AD82B25FD88}"/>
    <dgm:cxn modelId="{6348A950-7ED5-493E-B824-26C60A9E8B26}" type="presOf" srcId="{6871466E-45F0-435B-8709-16EED210604B}" destId="{AFAB853A-7A6C-4FD6-A84C-12BCA854347B}" srcOrd="0" destOrd="0" presId="urn:microsoft.com/office/officeart/2005/8/layout/radial4"/>
    <dgm:cxn modelId="{D328F663-C63B-4A41-8D3F-5CE9496CF464}" type="presOf" srcId="{FE6B21DC-DDFA-4054-A76F-F9480223D179}" destId="{BA338162-5DBD-4218-A562-D22160020072}" srcOrd="0" destOrd="0" presId="urn:microsoft.com/office/officeart/2005/8/layout/radial4"/>
    <dgm:cxn modelId="{B45D6BB3-D33F-4849-B14B-ED6D6D0AC75A}" srcId="{C8CF1F4D-EAAC-44EC-835F-43218D84DCC3}" destId="{09207D4E-15A0-437C-8FF8-00E6459F5EC6}" srcOrd="0" destOrd="0" parTransId="{C3BF9689-9558-4773-AE0E-BA0245493B2A}" sibTransId="{3782918E-0295-4F2D-9A8E-D8CC2FA9AFA8}"/>
    <dgm:cxn modelId="{4BBFCD87-768B-4A22-9858-D73561C58C10}" type="presOf" srcId="{DB839C05-E307-4825-AAAD-E67909FB92BA}" destId="{D5F449A5-E4F1-4EBA-8286-BA2716171305}" srcOrd="0" destOrd="0" presId="urn:microsoft.com/office/officeart/2005/8/layout/radial4"/>
    <dgm:cxn modelId="{F6F01ADC-0A55-42DB-9444-2DF02C88DC72}" type="presOf" srcId="{09CDA685-4716-487F-8666-FB33C002B8B9}" destId="{C2A73C15-454A-403B-A1E5-275424F91644}" srcOrd="0" destOrd="0" presId="urn:microsoft.com/office/officeart/2005/8/layout/radial4"/>
    <dgm:cxn modelId="{ED8E67B5-12DF-4443-82A7-035C8F9AAEF5}" srcId="{09207D4E-15A0-437C-8FF8-00E6459F5EC6}" destId="{7FC845EC-64AF-4E8C-AD31-8882912C5E8C}" srcOrd="0" destOrd="0" parTransId="{09CDA685-4716-487F-8666-FB33C002B8B9}" sibTransId="{39469A46-0DA1-45DC-8D5E-28E89ECDC824}"/>
    <dgm:cxn modelId="{C9484617-37FF-4140-A55A-5517F71405CE}" type="presOf" srcId="{E997830E-4D73-4E6D-BEDD-B74D2C9AD406}" destId="{2EB18428-8372-4C5D-97E9-5E0B35B45D1C}" srcOrd="0" destOrd="0" presId="urn:microsoft.com/office/officeart/2005/8/layout/radial4"/>
    <dgm:cxn modelId="{3FBD1A02-3282-4E6F-9883-766BE8969E63}" type="presOf" srcId="{C8CF1F4D-EAAC-44EC-835F-43218D84DCC3}" destId="{E2B9B3E9-F5C5-4CC6-BB88-1E84C992672C}" srcOrd="0" destOrd="0" presId="urn:microsoft.com/office/officeart/2005/8/layout/radial4"/>
    <dgm:cxn modelId="{2B6B20E5-1476-4287-95C0-B1FDC9753D2D}" type="presOf" srcId="{CF7293DD-F509-47B6-864A-3B72605FE11C}" destId="{9630344A-7E92-429B-999B-E528C4941EA8}" srcOrd="0" destOrd="0" presId="urn:microsoft.com/office/officeart/2005/8/layout/radial4"/>
    <dgm:cxn modelId="{0A2D278E-C8D4-4333-8554-43A85CA98805}" srcId="{09207D4E-15A0-437C-8FF8-00E6459F5EC6}" destId="{6871466E-45F0-435B-8709-16EED210604B}" srcOrd="3" destOrd="0" parTransId="{CF7293DD-F509-47B6-864A-3B72605FE11C}" sibTransId="{18A83175-0C5C-464A-B011-569192797788}"/>
    <dgm:cxn modelId="{E187535B-2B05-4D43-A699-0BD22158C1BC}" type="presOf" srcId="{6F49A1A1-0137-4A16-B9AE-771B93E3DE30}" destId="{282ED24F-CF16-4CC0-863B-8F3947FF2AAA}" srcOrd="0" destOrd="0" presId="urn:microsoft.com/office/officeart/2005/8/layout/radial4"/>
    <dgm:cxn modelId="{5D3400AD-5466-4DBD-A5F1-270191C697BE}" type="presParOf" srcId="{E2B9B3E9-F5C5-4CC6-BB88-1E84C992672C}" destId="{E9DBF264-36AA-48D9-B78E-3E6ABADD4F47}" srcOrd="0" destOrd="0" presId="urn:microsoft.com/office/officeart/2005/8/layout/radial4"/>
    <dgm:cxn modelId="{6926687A-37EF-4C54-901A-2D3D3340B160}" type="presParOf" srcId="{E2B9B3E9-F5C5-4CC6-BB88-1E84C992672C}" destId="{C2A73C15-454A-403B-A1E5-275424F91644}" srcOrd="1" destOrd="0" presId="urn:microsoft.com/office/officeart/2005/8/layout/radial4"/>
    <dgm:cxn modelId="{0E3FBB3B-011B-49AF-8597-C88CCD5FC388}" type="presParOf" srcId="{E2B9B3E9-F5C5-4CC6-BB88-1E84C992672C}" destId="{8E6145CC-6AE0-49A0-8F76-D80C695F2598}" srcOrd="2" destOrd="0" presId="urn:microsoft.com/office/officeart/2005/8/layout/radial4"/>
    <dgm:cxn modelId="{8DD4A0A6-217A-4CB6-A2E5-213D53F0AED4}" type="presParOf" srcId="{E2B9B3E9-F5C5-4CC6-BB88-1E84C992672C}" destId="{D5F449A5-E4F1-4EBA-8286-BA2716171305}" srcOrd="3" destOrd="0" presId="urn:microsoft.com/office/officeart/2005/8/layout/radial4"/>
    <dgm:cxn modelId="{DED9A3CC-7B26-4EA3-9F27-5266056F5AF3}" type="presParOf" srcId="{E2B9B3E9-F5C5-4CC6-BB88-1E84C992672C}" destId="{2EB18428-8372-4C5D-97E9-5E0B35B45D1C}" srcOrd="4" destOrd="0" presId="urn:microsoft.com/office/officeart/2005/8/layout/radial4"/>
    <dgm:cxn modelId="{2338A254-EEB4-4C45-98AE-78270362F397}" type="presParOf" srcId="{E2B9B3E9-F5C5-4CC6-BB88-1E84C992672C}" destId="{282ED24F-CF16-4CC0-863B-8F3947FF2AAA}" srcOrd="5" destOrd="0" presId="urn:microsoft.com/office/officeart/2005/8/layout/radial4"/>
    <dgm:cxn modelId="{538D6698-3654-47D5-A124-1CF8EC3D7877}" type="presParOf" srcId="{E2B9B3E9-F5C5-4CC6-BB88-1E84C992672C}" destId="{BA338162-5DBD-4218-A562-D22160020072}" srcOrd="6" destOrd="0" presId="urn:microsoft.com/office/officeart/2005/8/layout/radial4"/>
    <dgm:cxn modelId="{53B4AB72-8E87-45E2-9730-3568E5696B20}" type="presParOf" srcId="{E2B9B3E9-F5C5-4CC6-BB88-1E84C992672C}" destId="{9630344A-7E92-429B-999B-E528C4941EA8}" srcOrd="7" destOrd="0" presId="urn:microsoft.com/office/officeart/2005/8/layout/radial4"/>
    <dgm:cxn modelId="{449EF9E0-809D-4727-B69F-E84BD470922D}" type="presParOf" srcId="{E2B9B3E9-F5C5-4CC6-BB88-1E84C992672C}" destId="{AFAB853A-7A6C-4FD6-A84C-12BCA854347B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DBF264-36AA-48D9-B78E-3E6ABADD4F47}">
      <dsp:nvSpPr>
        <dsp:cNvPr id="0" name=""/>
        <dsp:cNvSpPr/>
      </dsp:nvSpPr>
      <dsp:spPr>
        <a:xfrm>
          <a:off x="3059150" y="2208746"/>
          <a:ext cx="2108418" cy="210841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kern="1200" dirty="0" smtClean="0"/>
            <a:t>Ads</a:t>
          </a:r>
          <a:endParaRPr lang="en-US" sz="6500" kern="1200" dirty="0"/>
        </a:p>
      </dsp:txBody>
      <dsp:txXfrm>
        <a:off x="3367921" y="2517517"/>
        <a:ext cx="1490876" cy="1490876"/>
      </dsp:txXfrm>
    </dsp:sp>
    <dsp:sp modelId="{C2A73C15-454A-403B-A1E5-275424F91644}">
      <dsp:nvSpPr>
        <dsp:cNvPr id="0" name=""/>
        <dsp:cNvSpPr/>
      </dsp:nvSpPr>
      <dsp:spPr>
        <a:xfrm rot="11700000">
          <a:off x="1463348" y="2462805"/>
          <a:ext cx="1570201" cy="600899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E6145CC-6AE0-49A0-8F76-D80C695F2598}">
      <dsp:nvSpPr>
        <dsp:cNvPr id="0" name=""/>
        <dsp:cNvSpPr/>
      </dsp:nvSpPr>
      <dsp:spPr>
        <a:xfrm>
          <a:off x="488601" y="1758856"/>
          <a:ext cx="2002997" cy="1602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The type of medium determines the execution style</a:t>
          </a:r>
          <a:endParaRPr lang="en-US" sz="2100" kern="1200" dirty="0"/>
        </a:p>
      </dsp:txBody>
      <dsp:txXfrm>
        <a:off x="535534" y="1805789"/>
        <a:ext cx="1909131" cy="1508531"/>
      </dsp:txXfrm>
    </dsp:sp>
    <dsp:sp modelId="{D5F449A5-E4F1-4EBA-8286-BA2716171305}">
      <dsp:nvSpPr>
        <dsp:cNvPr id="0" name=""/>
        <dsp:cNvSpPr/>
      </dsp:nvSpPr>
      <dsp:spPr>
        <a:xfrm rot="14700000">
          <a:off x="2512311" y="1212700"/>
          <a:ext cx="1570201" cy="600899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3494510"/>
                <a:satOff val="-663"/>
                <a:lumOff val="-3333"/>
                <a:alphaOff val="0"/>
                <a:tint val="50000"/>
                <a:satMod val="300000"/>
              </a:schemeClr>
            </a:gs>
            <a:gs pos="35000">
              <a:schemeClr val="accent2">
                <a:hueOff val="3494510"/>
                <a:satOff val="-663"/>
                <a:lumOff val="-3333"/>
                <a:alphaOff val="0"/>
                <a:tint val="37000"/>
                <a:satMod val="300000"/>
              </a:schemeClr>
            </a:gs>
            <a:gs pos="100000">
              <a:schemeClr val="accent2">
                <a:hueOff val="3494510"/>
                <a:satOff val="-663"/>
                <a:lumOff val="-333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EB18428-8372-4C5D-97E9-5E0B35B45D1C}">
      <dsp:nvSpPr>
        <dsp:cNvPr id="0" name=""/>
        <dsp:cNvSpPr/>
      </dsp:nvSpPr>
      <dsp:spPr>
        <a:xfrm>
          <a:off x="1964115" y="407"/>
          <a:ext cx="2002997" cy="1602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3494510"/>
                <a:satOff val="-663"/>
                <a:lumOff val="-3333"/>
                <a:alphaOff val="0"/>
                <a:tint val="50000"/>
                <a:satMod val="300000"/>
              </a:schemeClr>
            </a:gs>
            <a:gs pos="35000">
              <a:schemeClr val="accent2">
                <a:hueOff val="3494510"/>
                <a:satOff val="-663"/>
                <a:lumOff val="-3333"/>
                <a:alphaOff val="0"/>
                <a:tint val="37000"/>
                <a:satMod val="300000"/>
              </a:schemeClr>
            </a:gs>
            <a:gs pos="100000">
              <a:schemeClr val="accent2">
                <a:hueOff val="3494510"/>
                <a:satOff val="-663"/>
                <a:lumOff val="-3333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Creativity plays a major role in the execution stage</a:t>
          </a:r>
          <a:endParaRPr lang="en-US" sz="2100" kern="1200" dirty="0"/>
        </a:p>
      </dsp:txBody>
      <dsp:txXfrm>
        <a:off x="2011048" y="47340"/>
        <a:ext cx="1909131" cy="1508531"/>
      </dsp:txXfrm>
    </dsp:sp>
    <dsp:sp modelId="{282ED24F-CF16-4CC0-863B-8F3947FF2AAA}">
      <dsp:nvSpPr>
        <dsp:cNvPr id="0" name=""/>
        <dsp:cNvSpPr/>
      </dsp:nvSpPr>
      <dsp:spPr>
        <a:xfrm rot="17700000">
          <a:off x="4144207" y="1212700"/>
          <a:ext cx="1570201" cy="600899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6989019"/>
                <a:satOff val="-1325"/>
                <a:lumOff val="-6666"/>
                <a:alphaOff val="0"/>
                <a:tint val="50000"/>
                <a:satMod val="300000"/>
              </a:schemeClr>
            </a:gs>
            <a:gs pos="35000">
              <a:schemeClr val="accent2">
                <a:hueOff val="6989019"/>
                <a:satOff val="-1325"/>
                <a:lumOff val="-6666"/>
                <a:alphaOff val="0"/>
                <a:tint val="37000"/>
                <a:satMod val="300000"/>
              </a:schemeClr>
            </a:gs>
            <a:gs pos="100000">
              <a:schemeClr val="accent2">
                <a:hueOff val="6989019"/>
                <a:satOff val="-1325"/>
                <a:lumOff val="-666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BA338162-5DBD-4218-A562-D22160020072}">
      <dsp:nvSpPr>
        <dsp:cNvPr id="0" name=""/>
        <dsp:cNvSpPr/>
      </dsp:nvSpPr>
      <dsp:spPr>
        <a:xfrm>
          <a:off x="4259607" y="407"/>
          <a:ext cx="2002997" cy="1602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6989019"/>
                <a:satOff val="-1325"/>
                <a:lumOff val="-6666"/>
                <a:alphaOff val="0"/>
                <a:tint val="50000"/>
                <a:satMod val="300000"/>
              </a:schemeClr>
            </a:gs>
            <a:gs pos="35000">
              <a:schemeClr val="accent2">
                <a:hueOff val="6989019"/>
                <a:satOff val="-1325"/>
                <a:lumOff val="-6666"/>
                <a:alphaOff val="0"/>
                <a:tint val="37000"/>
                <a:satMod val="300000"/>
              </a:schemeClr>
            </a:gs>
            <a:gs pos="100000">
              <a:schemeClr val="accent2">
                <a:hueOff val="6989019"/>
                <a:satOff val="-1325"/>
                <a:lumOff val="-6666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Creativity should not overshadow the message</a:t>
          </a:r>
          <a:endParaRPr lang="en-US" sz="2100" kern="1200" dirty="0"/>
        </a:p>
      </dsp:txBody>
      <dsp:txXfrm>
        <a:off x="4306540" y="47340"/>
        <a:ext cx="1909131" cy="1508531"/>
      </dsp:txXfrm>
    </dsp:sp>
    <dsp:sp modelId="{9630344A-7E92-429B-999B-E528C4941EA8}">
      <dsp:nvSpPr>
        <dsp:cNvPr id="0" name=""/>
        <dsp:cNvSpPr/>
      </dsp:nvSpPr>
      <dsp:spPr>
        <a:xfrm rot="20700000">
          <a:off x="5193169" y="2462805"/>
          <a:ext cx="1570201" cy="600899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10483529"/>
                <a:satOff val="-1988"/>
                <a:lumOff val="-9999"/>
                <a:alphaOff val="0"/>
                <a:tint val="50000"/>
                <a:satMod val="300000"/>
              </a:schemeClr>
            </a:gs>
            <a:gs pos="35000">
              <a:schemeClr val="accent2">
                <a:hueOff val="10483529"/>
                <a:satOff val="-1988"/>
                <a:lumOff val="-9999"/>
                <a:alphaOff val="0"/>
                <a:tint val="37000"/>
                <a:satMod val="300000"/>
              </a:schemeClr>
            </a:gs>
            <a:gs pos="100000">
              <a:schemeClr val="accent2">
                <a:hueOff val="10483529"/>
                <a:satOff val="-1988"/>
                <a:lumOff val="-999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FAB853A-7A6C-4FD6-A84C-12BCA854347B}">
      <dsp:nvSpPr>
        <dsp:cNvPr id="0" name=""/>
        <dsp:cNvSpPr/>
      </dsp:nvSpPr>
      <dsp:spPr>
        <a:xfrm>
          <a:off x="5735121" y="1758856"/>
          <a:ext cx="2002997" cy="16023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10483529"/>
                <a:satOff val="-1988"/>
                <a:lumOff val="-9999"/>
                <a:alphaOff val="0"/>
                <a:tint val="50000"/>
                <a:satMod val="300000"/>
              </a:schemeClr>
            </a:gs>
            <a:gs pos="35000">
              <a:schemeClr val="accent2">
                <a:hueOff val="10483529"/>
                <a:satOff val="-1988"/>
                <a:lumOff val="-9999"/>
                <a:alphaOff val="0"/>
                <a:tint val="37000"/>
                <a:satMod val="300000"/>
              </a:schemeClr>
            </a:gs>
            <a:gs pos="100000">
              <a:schemeClr val="accent2">
                <a:hueOff val="10483529"/>
                <a:satOff val="-1988"/>
                <a:lumOff val="-9999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The execution style must match the medium and objectives</a:t>
          </a:r>
          <a:endParaRPr lang="en-US" sz="2100" kern="1200" dirty="0"/>
        </a:p>
      </dsp:txBody>
      <dsp:txXfrm>
        <a:off x="5782054" y="1805789"/>
        <a:ext cx="1909131" cy="15085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641013-4321-4B33-8778-C4EF4F0D569C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14FE09-601D-4C33-BF96-209AB7552D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71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14FE09-601D-4C33-BF96-209AB7552D0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306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7C4039-3189-4600-A1CB-B83FA556666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04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14FE09-601D-4C33-BF96-209AB7552D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924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14FE09-601D-4C33-BF96-209AB7552D0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0060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EE0D6A9C-3EA5-4C67-8B55-326E7A25C87C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n-US">
              <a:cs typeface="Arial" charset="0"/>
            </a:endParaRPr>
          </a:p>
        </p:txBody>
      </p:sp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>
              <a:latin typeface="Times New Roman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734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573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52FE187C-CF21-4202-8965-EABF6C4BBD59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n-US">
              <a:cs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14FE09-601D-4C33-BF96-209AB7552D0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42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DB5AD8-4384-4B5E-9649-6B3C8EF1B25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30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8C843F1-FE9A-47C6-93D9-82C24CC44424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C62445FD-92E2-4D4B-93AD-876B0D9C0EF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1678308"/>
            <a:ext cx="8534400" cy="1826892"/>
          </a:xfrm>
        </p:spPr>
        <p:txBody>
          <a:bodyPr>
            <a:noAutofit/>
          </a:bodyPr>
          <a:lstStyle/>
          <a:p>
            <a:pPr algn="ctr"/>
            <a:r>
              <a:rPr lang="en-US" sz="5400" dirty="0" smtClean="0"/>
              <a:t>Welcome to </a:t>
            </a:r>
            <a:br>
              <a:rPr lang="en-US" sz="5400" dirty="0" smtClean="0"/>
            </a:br>
            <a:r>
              <a:rPr lang="en-US" sz="5400" dirty="0" smtClean="0"/>
              <a:t>Marketing Management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61544" y="5125538"/>
            <a:ext cx="5672931" cy="1718174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Arial Black" pitchFamily="34" charset="0"/>
              </a:rPr>
              <a:t>Dr. Cecilia Ruvalcaba</a:t>
            </a:r>
          </a:p>
          <a:p>
            <a:endParaRPr lang="en-US" sz="2000" dirty="0" smtClean="0">
              <a:latin typeface="Arial Black" pitchFamily="34" charset="0"/>
            </a:endParaRPr>
          </a:p>
          <a:p>
            <a:r>
              <a:rPr lang="en-US" sz="2000" dirty="0" smtClean="0">
                <a:latin typeface="Arial Black" pitchFamily="34" charset="0"/>
              </a:rPr>
              <a:t>BUSI </a:t>
            </a:r>
            <a:r>
              <a:rPr lang="en-US" sz="2000" dirty="0">
                <a:latin typeface="Arial Black" pitchFamily="34" charset="0"/>
              </a:rPr>
              <a:t>107 </a:t>
            </a:r>
            <a:br>
              <a:rPr lang="en-US" sz="2000" dirty="0">
                <a:latin typeface="Arial Black" pitchFamily="34" charset="0"/>
              </a:rPr>
            </a:br>
            <a:r>
              <a:rPr lang="en-US" sz="2000" dirty="0" smtClean="0">
                <a:latin typeface="Arial Black" pitchFamily="34" charset="0"/>
              </a:rPr>
              <a:t>Week </a:t>
            </a:r>
            <a:r>
              <a:rPr lang="en-US" sz="2000" dirty="0" smtClean="0">
                <a:latin typeface="Arial Black" pitchFamily="34" charset="0"/>
              </a:rPr>
              <a:t>13</a:t>
            </a:r>
            <a:endParaRPr lang="en-US" sz="2000" dirty="0"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22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0" y="0"/>
            <a:ext cx="5486400" cy="548640"/>
          </a:xfrm>
          <a:solidFill>
            <a:srgbClr val="C0D6C4"/>
          </a:solidFill>
        </p:spPr>
        <p:txBody>
          <a:bodyPr>
            <a:normAutofit/>
          </a:bodyPr>
          <a:lstStyle/>
          <a:p>
            <a:pPr algn="ctr"/>
            <a:r>
              <a:rPr lang="en-US" dirty="0" smtClean="0"/>
              <a:t>Advertising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457200"/>
            <a:ext cx="4038600" cy="3886200"/>
          </a:xfrm>
        </p:spPr>
        <p:txBody>
          <a:bodyPr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/>
              <a:t>Awareness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Comprehension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Conviction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/>
              <a:t>Action</a:t>
            </a:r>
          </a:p>
          <a:p>
            <a:pPr>
              <a:buFont typeface="Arial" pitchFamily="34" charset="0"/>
              <a:buChar char="•"/>
            </a:pPr>
            <a:endParaRPr lang="en-US" sz="1000" dirty="0"/>
          </a:p>
          <a:p>
            <a:pPr>
              <a:buFont typeface="Arial" pitchFamily="34" charset="0"/>
              <a:buChar char="•"/>
            </a:pPr>
            <a:r>
              <a:rPr lang="en-US" sz="1800" b="1" dirty="0"/>
              <a:t>Inform</a:t>
            </a:r>
            <a:r>
              <a:rPr lang="en-US" sz="1800" dirty="0"/>
              <a:t> - </a:t>
            </a:r>
            <a:r>
              <a:rPr lang="en-US" sz="1800" b="0" dirty="0"/>
              <a:t>to tell about a product; early in the life cycle</a:t>
            </a:r>
          </a:p>
          <a:p>
            <a:pPr>
              <a:buFont typeface="Arial" pitchFamily="34" charset="0"/>
              <a:buChar char="•"/>
            </a:pPr>
            <a:r>
              <a:rPr lang="en-US" sz="1800" b="1" dirty="0"/>
              <a:t>Persuade</a:t>
            </a:r>
            <a:r>
              <a:rPr lang="en-US" sz="1800" dirty="0"/>
              <a:t> - </a:t>
            </a:r>
            <a:r>
              <a:rPr lang="en-US" sz="1800" b="0" dirty="0"/>
              <a:t>growth stage; “buy my brand, not my competitor’s;” used often by nonprofits</a:t>
            </a:r>
          </a:p>
          <a:p>
            <a:pPr>
              <a:buFont typeface="Arial" pitchFamily="34" charset="0"/>
              <a:buChar char="•"/>
            </a:pPr>
            <a:r>
              <a:rPr lang="en-US" sz="1800" b="1" dirty="0"/>
              <a:t>Remind</a:t>
            </a:r>
            <a:r>
              <a:rPr lang="en-US" sz="1800" dirty="0"/>
              <a:t> - </a:t>
            </a:r>
            <a:r>
              <a:rPr lang="en-US" sz="1800" b="0" dirty="0"/>
              <a:t>keep name in public eye; maturity stage; to trigger the consumer’s </a:t>
            </a:r>
            <a:r>
              <a:rPr lang="en-US" sz="1800" b="0" dirty="0" smtClean="0"/>
              <a:t>memory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3" b="6643"/>
          <a:stretch/>
        </p:blipFill>
        <p:spPr bwMode="auto">
          <a:xfrm>
            <a:off x="4191000" y="1066800"/>
            <a:ext cx="4953000" cy="3014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0" y="4572000"/>
            <a:ext cx="9144000" cy="2286000"/>
          </a:xfrm>
          <a:prstGeom prst="rect">
            <a:avLst/>
          </a:prstGeom>
          <a:solidFill>
            <a:srgbClr val="00B0F0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8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737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023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30936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59536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" indent="-173736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533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81912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92224" indent="-164592" algn="l" defTabSz="914400" rtl="0" eaLnBrk="1" latinLnBrk="0" hangingPunct="1"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itchFamily="34" charset="0"/>
              <a:buChar char="•"/>
            </a:pPr>
            <a:r>
              <a:rPr lang="en-US" sz="1800" b="1" dirty="0" smtClean="0"/>
              <a:t>Target Market</a:t>
            </a:r>
            <a:r>
              <a:rPr lang="en-US" sz="1800" dirty="0" smtClean="0"/>
              <a:t>: Who are you trying to reach?</a:t>
            </a:r>
          </a:p>
          <a:p>
            <a:pPr lvl="2">
              <a:buFont typeface="Arial" pitchFamily="34" charset="0"/>
              <a:buChar char="•"/>
            </a:pPr>
            <a:r>
              <a:rPr lang="en-US" sz="1800" dirty="0" smtClean="0"/>
              <a:t>Demographic, Psychographic, etc…</a:t>
            </a:r>
          </a:p>
          <a:p>
            <a:pPr lvl="1">
              <a:buFont typeface="Arial" pitchFamily="34" charset="0"/>
              <a:buChar char="•"/>
            </a:pPr>
            <a:r>
              <a:rPr lang="en-US" sz="1800" b="1" dirty="0" smtClean="0"/>
              <a:t>Product Strategy</a:t>
            </a:r>
            <a:r>
              <a:rPr lang="en-US" sz="1800" dirty="0" smtClean="0"/>
              <a:t>: What </a:t>
            </a:r>
            <a:r>
              <a:rPr lang="en-US" sz="1800" b="1" u="sng" dirty="0" smtClean="0"/>
              <a:t>VALUE</a:t>
            </a:r>
            <a:r>
              <a:rPr lang="en-US" sz="1800" dirty="0" smtClean="0"/>
              <a:t> does the customer get?</a:t>
            </a:r>
          </a:p>
          <a:p>
            <a:pPr lvl="2">
              <a:buFont typeface="Arial" pitchFamily="34" charset="0"/>
              <a:buChar char="•"/>
            </a:pPr>
            <a:r>
              <a:rPr lang="en-US" sz="1800" dirty="0" smtClean="0"/>
              <a:t>Benefits/Features, functional value, social value, emotional value, experiential value</a:t>
            </a:r>
          </a:p>
          <a:p>
            <a:pPr lvl="1">
              <a:buFont typeface="Arial" pitchFamily="34" charset="0"/>
              <a:buChar char="•"/>
            </a:pPr>
            <a:r>
              <a:rPr lang="en-US" sz="1800" b="1" dirty="0" smtClean="0"/>
              <a:t>Message Strategy</a:t>
            </a:r>
            <a:r>
              <a:rPr lang="en-US" sz="1800" dirty="0" smtClean="0"/>
              <a:t>:  What is the strategy (inform, persuade, remind), build image?</a:t>
            </a:r>
          </a:p>
          <a:p>
            <a:pPr lvl="2">
              <a:buFont typeface="Arial" pitchFamily="34" charset="0"/>
              <a:buChar char="•"/>
            </a:pPr>
            <a:r>
              <a:rPr lang="en-US" sz="1800" dirty="0" smtClean="0"/>
              <a:t>What are you saying and how? Signs, symbols, verbal and non-verbal cues</a:t>
            </a:r>
          </a:p>
          <a:p>
            <a:pPr lvl="1">
              <a:buFont typeface="Arial" pitchFamily="34" charset="0"/>
              <a:buChar char="•"/>
            </a:pPr>
            <a:r>
              <a:rPr lang="en-US" sz="1800" b="1" dirty="0" smtClean="0"/>
              <a:t>Execution</a:t>
            </a:r>
            <a:r>
              <a:rPr lang="en-US" sz="1800" dirty="0" smtClean="0"/>
              <a:t>: What message channel will you use?  Avg. Frequency vs. Reach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8000" y="1219200"/>
            <a:ext cx="762000" cy="58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V</a:t>
            </a:r>
            <a:endParaRPr lang="en-US" sz="3200" dirty="0"/>
          </a:p>
        </p:txBody>
      </p:sp>
      <p:sp>
        <p:nvSpPr>
          <p:cNvPr id="6" name="Rectangle 5"/>
          <p:cNvSpPr/>
          <p:nvPr/>
        </p:nvSpPr>
        <p:spPr>
          <a:xfrm>
            <a:off x="2895600" y="1066800"/>
            <a:ext cx="10668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8162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52400"/>
            <a:ext cx="4751070" cy="54864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Advertising 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2606" y="2268538"/>
            <a:ext cx="3289594" cy="2724150"/>
          </a:xfrm>
        </p:spPr>
        <p:txBody>
          <a:bodyPr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n-US" sz="2200" dirty="0" smtClean="0"/>
              <a:t>Budget Size</a:t>
            </a:r>
          </a:p>
          <a:p>
            <a:pPr lvl="1">
              <a:buFont typeface="Arial" pitchFamily="34" charset="0"/>
              <a:buChar char="•"/>
            </a:pPr>
            <a:r>
              <a:rPr lang="en-US" sz="2200" dirty="0" smtClean="0"/>
              <a:t>Percent of Sales</a:t>
            </a:r>
          </a:p>
          <a:p>
            <a:pPr lvl="1">
              <a:buFont typeface="Arial" pitchFamily="34" charset="0"/>
              <a:buChar char="•"/>
            </a:pPr>
            <a:r>
              <a:rPr lang="en-US" sz="2200" dirty="0" smtClean="0"/>
              <a:t>Per-Unit Expenditure</a:t>
            </a:r>
          </a:p>
          <a:p>
            <a:pPr lvl="1">
              <a:buFont typeface="Arial" pitchFamily="34" charset="0"/>
              <a:buChar char="•"/>
            </a:pPr>
            <a:r>
              <a:rPr lang="en-US" sz="2200" dirty="0" smtClean="0"/>
              <a:t>All You Can Afford</a:t>
            </a:r>
          </a:p>
          <a:p>
            <a:pPr lvl="1">
              <a:buFont typeface="Arial" pitchFamily="34" charset="0"/>
              <a:buChar char="•"/>
            </a:pPr>
            <a:r>
              <a:rPr lang="en-US" sz="2200" dirty="0" smtClean="0"/>
              <a:t>Competitive Parity</a:t>
            </a:r>
          </a:p>
          <a:p>
            <a:pPr lvl="1">
              <a:buFont typeface="Arial" pitchFamily="34" charset="0"/>
              <a:buChar char="•"/>
            </a:pPr>
            <a:r>
              <a:rPr lang="en-US" sz="2200" dirty="0" smtClean="0"/>
              <a:t>Research &amp; Task  Approach</a:t>
            </a:r>
          </a:p>
          <a:p>
            <a:pPr marL="0" lvl="1" indent="-27432">
              <a:buNone/>
            </a:pPr>
            <a:r>
              <a:rPr lang="en-US" sz="2200" dirty="0" smtClean="0"/>
              <a:t>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093723"/>
            <a:ext cx="9144000" cy="769441"/>
          </a:xfrm>
          <a:prstGeom prst="rect">
            <a:avLst/>
          </a:prstGeom>
          <a:solidFill>
            <a:srgbClr val="ACC8B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/>
              <a:t>Allocation- Say the right thing in the right place at the right time</a:t>
            </a:r>
          </a:p>
          <a:p>
            <a:endParaRPr lang="en-US" sz="2200" dirty="0"/>
          </a:p>
        </p:txBody>
      </p:sp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8575"/>
            <a:ext cx="1997257" cy="177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4" r="5814"/>
          <a:stretch/>
        </p:blipFill>
        <p:spPr bwMode="auto">
          <a:xfrm>
            <a:off x="-52580" y="762000"/>
            <a:ext cx="6007610" cy="441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1858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19050"/>
            <a:ext cx="5905500" cy="548640"/>
          </a:xfrm>
        </p:spPr>
        <p:txBody>
          <a:bodyPr/>
          <a:lstStyle/>
          <a:p>
            <a:pPr algn="ctr"/>
            <a:r>
              <a:rPr lang="en-US" dirty="0" smtClean="0"/>
              <a:t>Convey The Message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2052637"/>
            <a:ext cx="8047037" cy="4767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00" y="685800"/>
            <a:ext cx="3997570" cy="2165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9630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90600" y="533400"/>
            <a:ext cx="7024744" cy="762000"/>
          </a:xfrm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dirty="0" smtClean="0"/>
              <a:t>Advertising Appeal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524000"/>
            <a:ext cx="4419600" cy="3048000"/>
          </a:xfrm>
        </p:spPr>
        <p:txBody>
          <a:bodyPr/>
          <a:lstStyle/>
          <a:p>
            <a:r>
              <a:rPr lang="en-US" sz="2800" dirty="0" smtClean="0"/>
              <a:t>Rational/Informational approach</a:t>
            </a:r>
          </a:p>
          <a:p>
            <a:pPr lvl="1"/>
            <a:r>
              <a:rPr lang="en-US" sz="2400" dirty="0" smtClean="0"/>
              <a:t>Depend on logic and speak to the consumer’s intellect; based on the consumer’s need for information</a:t>
            </a:r>
          </a:p>
        </p:txBody>
      </p:sp>
      <p:sp>
        <p:nvSpPr>
          <p:cNvPr id="52228" name="Text Box 6"/>
          <p:cNvSpPr txBox="1">
            <a:spLocks noChangeArrowheads="1"/>
          </p:cNvSpPr>
          <p:nvPr/>
        </p:nvSpPr>
        <p:spPr bwMode="auto">
          <a:xfrm>
            <a:off x="5029200" y="4495800"/>
            <a:ext cx="3657600" cy="2351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buClr>
                <a:srgbClr val="FF6600"/>
              </a:buClr>
              <a:buFontTx/>
              <a:buChar char="•"/>
            </a:pPr>
            <a:r>
              <a:rPr lang="en-US" sz="2800" b="1" dirty="0">
                <a:latin typeface="Tahoma" pitchFamily="34" charset="0"/>
              </a:rPr>
              <a:t> </a:t>
            </a:r>
            <a:r>
              <a:rPr lang="en-US" sz="2400" b="1" dirty="0">
                <a:solidFill>
                  <a:schemeClr val="tx2"/>
                </a:solidFill>
              </a:rPr>
              <a:t>Emotional approach</a:t>
            </a:r>
          </a:p>
          <a:p>
            <a:pPr lvl="1">
              <a:spcBef>
                <a:spcPct val="20000"/>
              </a:spcBef>
              <a:buClr>
                <a:srgbClr val="FF6600"/>
              </a:buClr>
              <a:buFontTx/>
              <a:buChar char="–"/>
            </a:pPr>
            <a:r>
              <a:rPr lang="en-US" sz="2400" b="1" dirty="0">
                <a:solidFill>
                  <a:schemeClr val="tx2"/>
                </a:solidFill>
              </a:rPr>
              <a:t> Tugs at the heartstrings or uses humor</a:t>
            </a:r>
          </a:p>
          <a:p>
            <a:pPr>
              <a:spcBef>
                <a:spcPct val="50000"/>
              </a:spcBef>
            </a:pPr>
            <a:endParaRPr lang="en-US" sz="2800" b="1" dirty="0">
              <a:latin typeface="Calibri" pitchFamily="34" charset="0"/>
            </a:endParaRPr>
          </a:p>
        </p:txBody>
      </p:sp>
      <p:pic>
        <p:nvPicPr>
          <p:cNvPr id="52229" name="Picture 7" descr="C:\Documents and Settings\Jill Solomon\My Documents\My Pictures\K &amp; G 6e\serious Asian man thinking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43600" y="1447800"/>
            <a:ext cx="1931988" cy="288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2230" name="Picture 8" descr="C:\Documents and Settings\Jill Solomon\My Documents\My Pictures\K &amp; G 6e\baby smiling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295400" y="4521200"/>
            <a:ext cx="3505200" cy="233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8050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/>
          <p:cNvSpPr>
            <a:spLocks noGrp="1"/>
          </p:cNvSpPr>
          <p:nvPr>
            <p:ph type="title"/>
          </p:nvPr>
        </p:nvSpPr>
        <p:spPr bwMode="auto">
          <a:xfrm>
            <a:off x="457200" y="152400"/>
            <a:ext cx="8229600" cy="865187"/>
          </a:xfrm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r>
              <a:rPr lang="en-US" dirty="0" smtClean="0"/>
              <a:t>Creative Execution</a:t>
            </a:r>
          </a:p>
        </p:txBody>
      </p:sp>
      <p:sp>
        <p:nvSpPr>
          <p:cNvPr id="56322" name="Content Placeholder 2"/>
          <p:cNvSpPr>
            <a:spLocks noGrp="1"/>
          </p:cNvSpPr>
          <p:nvPr>
            <p:ph idx="1"/>
          </p:nvPr>
        </p:nvSpPr>
        <p:spPr>
          <a:xfrm>
            <a:off x="195263" y="947737"/>
            <a:ext cx="8229600" cy="10334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/>
              <a:t>Creative execution</a:t>
            </a:r>
          </a:p>
          <a:p>
            <a:pPr lvl="1">
              <a:lnSpc>
                <a:spcPct val="90000"/>
              </a:lnSpc>
            </a:pPr>
            <a:r>
              <a:rPr lang="en-US" sz="2400" dirty="0" smtClean="0"/>
              <a:t>The way an appeal or proposition is presented</a:t>
            </a:r>
          </a:p>
        </p:txBody>
      </p:sp>
      <p:sp>
        <p:nvSpPr>
          <p:cNvPr id="56323" name="TextBox 4"/>
          <p:cNvSpPr txBox="1">
            <a:spLocks noChangeArrowheads="1"/>
          </p:cNvSpPr>
          <p:nvPr/>
        </p:nvSpPr>
        <p:spPr bwMode="auto">
          <a:xfrm>
            <a:off x="228600" y="1981200"/>
            <a:ext cx="4081463" cy="3587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2">
              <a:lnSpc>
                <a:spcPct val="90000"/>
              </a:lnSpc>
              <a:spcAft>
                <a:spcPts val="300"/>
              </a:spcAft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straight sell</a:t>
            </a: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 scientific evidence</a:t>
            </a: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 demonstration</a:t>
            </a:r>
          </a:p>
          <a:p>
            <a:pPr lvl="2">
              <a:lnSpc>
                <a:spcPct val="90000"/>
              </a:lnSpc>
              <a:spcAft>
                <a:spcPts val="600"/>
              </a:spcAft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 comparison</a:t>
            </a: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 slice of life</a:t>
            </a: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 animation</a:t>
            </a: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 fantasy</a:t>
            </a: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en-US" sz="2800" dirty="0">
                <a:latin typeface="Calibri" pitchFamily="34" charset="0"/>
              </a:rPr>
              <a:t> dramatization</a:t>
            </a:r>
          </a:p>
          <a:p>
            <a:endParaRPr lang="en-US" dirty="0">
              <a:latin typeface="Calibri" pitchFamily="34" charset="0"/>
            </a:endParaRPr>
          </a:p>
        </p:txBody>
      </p:sp>
      <p:pic>
        <p:nvPicPr>
          <p:cNvPr id="5632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38699" y="2224088"/>
            <a:ext cx="3529013" cy="4633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Elbow Connector 7"/>
          <p:cNvCxnSpPr/>
          <p:nvPr/>
        </p:nvCxnSpPr>
        <p:spPr>
          <a:xfrm rot="5400000" flipH="1" flipV="1">
            <a:off x="-6390481" y="6714331"/>
            <a:ext cx="203200" cy="84137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3313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 Selection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6896607" y="5476422"/>
            <a:ext cx="1740557" cy="1199244"/>
          </a:xfrm>
          <a:prstGeom prst="roundRect">
            <a:avLst/>
          </a:prstGeom>
          <a:blipFill rotWithShape="0"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6" name="Rounded Rectangle 5"/>
          <p:cNvSpPr/>
          <p:nvPr/>
        </p:nvSpPr>
        <p:spPr>
          <a:xfrm>
            <a:off x="6984340" y="351972"/>
            <a:ext cx="1740557" cy="1199244"/>
          </a:xfrm>
          <a:prstGeom prst="roundRect">
            <a:avLst/>
          </a:prstGeom>
          <a:blipFill rotWithShape="0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Text Box 8"/>
          <p:cNvSpPr txBox="1">
            <a:spLocks noChangeArrowheads="1"/>
          </p:cNvSpPr>
          <p:nvPr/>
        </p:nvSpPr>
        <p:spPr bwMode="auto">
          <a:xfrm>
            <a:off x="6395795" y="2057400"/>
            <a:ext cx="2742182" cy="124456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91430" tIns="45715" rIns="91430" bIns="45715">
            <a:spAutoFit/>
          </a:bodyPr>
          <a:lstStyle/>
          <a:p>
            <a:pPr algn="ctr" hangingPunct="0">
              <a:lnSpc>
                <a:spcPct val="104000"/>
              </a:lnSpc>
              <a:buClr>
                <a:srgbClr val="000000"/>
              </a:buClr>
              <a:buSzPct val="45000"/>
              <a:buFont typeface="Wingdings" pitchFamily="2" charset="2"/>
              <a:buNone/>
            </a:pPr>
            <a:r>
              <a:rPr lang="en-US" sz="2400" dirty="0">
                <a:latin typeface="Arial" pitchFamily="34" charset="0"/>
              </a:rPr>
              <a:t>Mass media reach large anonymous audience</a:t>
            </a: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6395794" y="3847592"/>
            <a:ext cx="2748205" cy="1244561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91430" tIns="45715" rIns="91430" bIns="45715">
            <a:spAutoFit/>
          </a:bodyPr>
          <a:lstStyle/>
          <a:p>
            <a:pPr algn="ctr" hangingPunct="0">
              <a:lnSpc>
                <a:spcPct val="104000"/>
              </a:lnSpc>
              <a:buClr>
                <a:srgbClr val="000000"/>
              </a:buClr>
              <a:buSzPct val="45000"/>
              <a:buFont typeface="Wingdings" pitchFamily="2" charset="2"/>
              <a:buNone/>
            </a:pPr>
            <a:r>
              <a:rPr lang="en-US" sz="2400" dirty="0">
                <a:latin typeface="Arial" pitchFamily="34" charset="0"/>
              </a:rPr>
              <a:t>Niche media reach a smaller more targeted audience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807892"/>
            <a:ext cx="6395795" cy="5050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657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Ad Creation</a:t>
            </a:r>
            <a:endParaRPr lang="en-US" dirty="0"/>
          </a:p>
        </p:txBody>
      </p:sp>
      <p:graphicFrame>
        <p:nvGraphicFramePr>
          <p:cNvPr id="3" name="Content Placeholder 4"/>
          <p:cNvGraphicFramePr>
            <a:graphicFrameLocks/>
          </p:cNvGraphicFramePr>
          <p:nvPr/>
        </p:nvGraphicFramePr>
        <p:xfrm>
          <a:off x="456481" y="1807391"/>
          <a:ext cx="8226720" cy="43175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9182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7857"/>
            <a:ext cx="6324600" cy="1066800"/>
          </a:xfrm>
        </p:spPr>
        <p:txBody>
          <a:bodyPr/>
          <a:lstStyle/>
          <a:p>
            <a:pPr algn="ctr"/>
            <a:r>
              <a:rPr lang="en-US" dirty="0" smtClean="0"/>
              <a:t>Take Away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534400" cy="3514945"/>
          </a:xfrm>
        </p:spPr>
        <p:txBody>
          <a:bodyPr>
            <a:normAutofit fontScale="85000" lnSpcReduction="20000"/>
          </a:bodyPr>
          <a:lstStyle/>
          <a:p>
            <a:pPr>
              <a:buFont typeface="Arial" pitchFamily="34" charset="0"/>
              <a:buChar char="•"/>
            </a:pPr>
            <a:r>
              <a:rPr lang="en-US" sz="2400" b="0" dirty="0" smtClean="0">
                <a:latin typeface="Arial" pitchFamily="34" charset="0"/>
                <a:cs typeface="Arial" pitchFamily="34" charset="0"/>
              </a:rPr>
              <a:t>Advertising</a:t>
            </a:r>
          </a:p>
          <a:p>
            <a:pPr lvl="3">
              <a:buFont typeface="Arial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Knowing your objectives provides for a successful communication.</a:t>
            </a:r>
          </a:p>
          <a:p>
            <a:pPr lvl="3">
              <a:buFont typeface="Arial" pitchFamily="34" charset="0"/>
              <a:buChar char="•"/>
            </a:pP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pPr lvl="1">
              <a:buFont typeface="Arial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Know your PLC!</a:t>
            </a:r>
          </a:p>
          <a:p>
            <a:pPr lvl="2">
              <a:buFont typeface="Arial" pitchFamily="34" charset="0"/>
              <a:buChar char="•"/>
            </a:pPr>
            <a:r>
              <a:rPr lang="en-US" sz="2400" dirty="0" smtClean="0">
                <a:latin typeface="Arial" pitchFamily="34" charset="0"/>
                <a:cs typeface="Arial" pitchFamily="34" charset="0"/>
              </a:rPr>
              <a:t>Where are your customers and competitors?  </a:t>
            </a: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pPr lvl="2">
              <a:buFont typeface="Arial" pitchFamily="34" charset="0"/>
              <a:buChar char="•"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2400" b="0" dirty="0">
                <a:latin typeface="Arial" pitchFamily="34" charset="0"/>
                <a:cs typeface="Arial" pitchFamily="34" charset="0"/>
              </a:rPr>
              <a:t>Sending the right message</a:t>
            </a:r>
          </a:p>
          <a:p>
            <a:pPr lvl="2">
              <a:buFont typeface="Arial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Fit your message to your brand persona</a:t>
            </a:r>
          </a:p>
          <a:p>
            <a:pPr lvl="1">
              <a:buFont typeface="Arial" pitchFamily="34" charset="0"/>
              <a:buChar char="•"/>
            </a:pPr>
            <a:endParaRPr lang="en-US" sz="2400" dirty="0">
              <a:latin typeface="Arial" pitchFamily="34" charset="0"/>
              <a:cs typeface="Arial" pitchFamily="34" charset="0"/>
            </a:endParaRPr>
          </a:p>
          <a:p>
            <a:pPr lvl="1">
              <a:buFont typeface="Arial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Social Responsibility</a:t>
            </a:r>
          </a:p>
          <a:p>
            <a:pPr lvl="2">
              <a:buFont typeface="Arial" pitchFamily="34" charset="0"/>
              <a:buChar char="•"/>
            </a:pPr>
            <a:r>
              <a:rPr lang="en-US" sz="2400" dirty="0">
                <a:latin typeface="Arial" pitchFamily="34" charset="0"/>
                <a:cs typeface="Arial" pitchFamily="34" charset="0"/>
              </a:rPr>
              <a:t>Beyond  product and performance…  to PERSON</a:t>
            </a:r>
          </a:p>
          <a:p>
            <a:pPr lvl="1">
              <a:buFont typeface="Arial" pitchFamily="34" charset="0"/>
              <a:buChar char="•"/>
            </a:pPr>
            <a:endParaRPr lang="en-US" sz="2400" b="1" dirty="0" smtClean="0">
              <a:latin typeface="Arial" pitchFamily="34" charset="0"/>
              <a:cs typeface="Arial" pitchFamily="34" charset="0"/>
            </a:endParaRPr>
          </a:p>
          <a:p>
            <a:pPr lvl="3">
              <a:buFont typeface="Arial" pitchFamily="34" charset="0"/>
              <a:buChar char="•"/>
            </a:pPr>
            <a:endParaRPr lang="en-US" sz="2400" dirty="0" smtClean="0">
              <a:latin typeface="Arial" pitchFamily="34" charset="0"/>
              <a:cs typeface="Arial" pitchFamily="34" charset="0"/>
            </a:endParaRPr>
          </a:p>
          <a:p>
            <a:pPr marL="0" lvl="1" indent="0">
              <a:buNone/>
            </a:pP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DDBBAE-B7AA-45E2-B0C3-AD1049164C11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15667"/>
            <a:ext cx="1219200" cy="1017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2" descr="http://www.vizylabs.com/wp-content/uploads/2014/09/MarketingPuzzle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93" b="15947"/>
          <a:stretch/>
        </p:blipFill>
        <p:spPr bwMode="auto">
          <a:xfrm>
            <a:off x="1193132" y="4800600"/>
            <a:ext cx="67437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415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2997" y="1794436"/>
            <a:ext cx="5650992" cy="1540511"/>
          </a:xfrm>
        </p:spPr>
        <p:txBody>
          <a:bodyPr/>
          <a:lstStyle/>
          <a:p>
            <a:r>
              <a:rPr lang="en-US" dirty="0"/>
              <a:t>ADVERTISING, PUBLIC RELATIONS, AND SALES PROMOTIONS</a:t>
            </a:r>
          </a:p>
        </p:txBody>
      </p:sp>
    </p:spTree>
    <p:extLst>
      <p:ext uri="{BB962C8B-B14F-4D97-AF65-F5344CB8AC3E}">
        <p14:creationId xmlns:p14="http://schemas.microsoft.com/office/powerpoint/2010/main" val="197733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0" r="21190"/>
          <a:stretch/>
        </p:blipFill>
        <p:spPr bwMode="auto">
          <a:xfrm>
            <a:off x="1219200" y="381000"/>
            <a:ext cx="6096000" cy="6105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4222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Advertising objectives</a:t>
            </a:r>
            <a:endParaRPr lang="en-US" dirty="0"/>
          </a:p>
        </p:txBody>
      </p:sp>
      <p:pic>
        <p:nvPicPr>
          <p:cNvPr id="5" name="Picture 4" descr="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1" y="1523999"/>
            <a:ext cx="7957322" cy="43330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732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152400"/>
            <a:ext cx="7520940" cy="548640"/>
          </a:xfrm>
        </p:spPr>
        <p:txBody>
          <a:bodyPr/>
          <a:lstStyle/>
          <a:p>
            <a:pPr algn="ctr"/>
            <a:r>
              <a:rPr lang="en-US" dirty="0" smtClean="0"/>
              <a:t>Advertising Objectives </a:t>
            </a:r>
            <a:r>
              <a:rPr lang="en-US" dirty="0" err="1" smtClean="0"/>
              <a:t>cont</a:t>
            </a: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692635"/>
            <a:ext cx="8458200" cy="2362200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>
                <a:latin typeface="+mj-lt"/>
              </a:rPr>
              <a:t>Inform - </a:t>
            </a:r>
            <a:r>
              <a:rPr lang="en-US" sz="2400" b="0" dirty="0">
                <a:latin typeface="+mj-lt"/>
              </a:rPr>
              <a:t>to tell about a product; early in the life cycle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>
                <a:latin typeface="+mj-lt"/>
              </a:rPr>
              <a:t>Persuade - </a:t>
            </a:r>
            <a:r>
              <a:rPr lang="en-US" sz="2400" b="0" dirty="0">
                <a:latin typeface="+mj-lt"/>
              </a:rPr>
              <a:t>growth stage; “buy my brand, not my competitor’s;” used often by nonprofits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>
                <a:latin typeface="+mj-lt"/>
              </a:rPr>
              <a:t>Remind - </a:t>
            </a:r>
            <a:r>
              <a:rPr lang="en-US" sz="2400" b="0" dirty="0">
                <a:latin typeface="+mj-lt"/>
              </a:rPr>
              <a:t>keep name in public eye; maturity stage; to trigger the consumer’s memory</a:t>
            </a:r>
          </a:p>
          <a:p>
            <a:endParaRPr lang="en-US" sz="2400" dirty="0">
              <a:latin typeface="+mj-lt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83" b="6643"/>
          <a:stretch/>
        </p:blipFill>
        <p:spPr bwMode="auto">
          <a:xfrm>
            <a:off x="1143000" y="3054835"/>
            <a:ext cx="6400800" cy="38031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39729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Informative advertising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idx="1"/>
          </p:nvPr>
        </p:nvSpPr>
        <p:spPr>
          <a:xfrm>
            <a:off x="304800" y="1066800"/>
            <a:ext cx="4206240" cy="3579849"/>
          </a:xfrm>
        </p:spPr>
        <p:txBody>
          <a:bodyPr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Create and   build brand awareness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Push the consumer through the buying cycle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Inform customers about upcoming sales events or arrival of new merchandise</a:t>
            </a:r>
            <a:endParaRPr lang="en-US" sz="28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789270" y="1371600"/>
            <a:ext cx="3516530" cy="4648200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 fov="2700000">
              <a:rot lat="20160001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05370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Persuasive advertising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52400" y="1121535"/>
            <a:ext cx="5410200" cy="2840866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2500" dirty="0" smtClean="0"/>
              <a:t>Generally occurs in the growth and early maturity stages of the PLC when competition is most intense</a:t>
            </a:r>
          </a:p>
          <a:p>
            <a:pPr>
              <a:buFont typeface="Arial" pitchFamily="34" charset="0"/>
              <a:buChar char="•"/>
            </a:pPr>
            <a:endParaRPr lang="en-US" sz="800" dirty="0" smtClean="0"/>
          </a:p>
          <a:p>
            <a:pPr>
              <a:buFont typeface="Arial" pitchFamily="34" charset="0"/>
              <a:buChar char="•"/>
            </a:pPr>
            <a:r>
              <a:rPr lang="en-US" sz="2500" dirty="0" smtClean="0"/>
              <a:t>May be used to reposition an established brand in the later stage of the PLC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email"/>
          <a:stretch>
            <a:fillRect/>
          </a:stretch>
        </p:blipFill>
        <p:spPr>
          <a:xfrm>
            <a:off x="1295400" y="4191000"/>
            <a:ext cx="3825983" cy="26466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35"/>
          <a:stretch/>
        </p:blipFill>
        <p:spPr bwMode="auto">
          <a:xfrm>
            <a:off x="5730983" y="228600"/>
            <a:ext cx="3271519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49695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5330" y="228600"/>
            <a:ext cx="7520940" cy="548640"/>
          </a:xfrm>
        </p:spPr>
        <p:txBody>
          <a:bodyPr/>
          <a:lstStyle/>
          <a:p>
            <a:pPr algn="ctr"/>
            <a:r>
              <a:rPr lang="en-US" dirty="0" smtClean="0"/>
              <a:t>Reminder advertising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idx="1"/>
          </p:nvPr>
        </p:nvSpPr>
        <p:spPr>
          <a:xfrm>
            <a:off x="228600" y="1066800"/>
            <a:ext cx="4267200" cy="3579849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2800" dirty="0" smtClean="0"/>
              <a:t> Communication used to remind  or prompt repurchases</a:t>
            </a:r>
          </a:p>
          <a:p>
            <a:pPr>
              <a:buFont typeface="Arial" pitchFamily="34" charset="0"/>
              <a:buChar char="•"/>
            </a:pPr>
            <a:endParaRPr lang="en-US" sz="800" dirty="0" smtClean="0"/>
          </a:p>
          <a:p>
            <a:pPr>
              <a:buFont typeface="Arial" pitchFamily="34" charset="0"/>
              <a:buChar char="•"/>
            </a:pPr>
            <a:r>
              <a:rPr lang="en-US" sz="2800" dirty="0" smtClean="0"/>
              <a:t> Occurs after the products have gained market acceptance</a:t>
            </a:r>
            <a:endParaRPr lang="en-US" sz="2800" dirty="0"/>
          </a:p>
        </p:txBody>
      </p:sp>
      <p:pic>
        <p:nvPicPr>
          <p:cNvPr id="5" name="Picture 7" descr="ad04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993496"/>
            <a:ext cx="4537221" cy="57643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1708233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Ad Focus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9"/>
            <a:ext cx="7520940" cy="66873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Institutional                                                       Product </a:t>
            </a:r>
            <a:endParaRPr lang="en-US" sz="2400" dirty="0"/>
          </a:p>
        </p:txBody>
      </p:sp>
      <p:pic>
        <p:nvPicPr>
          <p:cNvPr id="4098" name="Picture 2" descr="http://www.full-stop.net/wp-content/uploads/2012/03/monsanto-ad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769363"/>
            <a:ext cx="3505200" cy="506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eyeforbusiness4.files.wordpress.com/2014/05/popchips_ad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5400" y="1790699"/>
            <a:ext cx="3810000" cy="5067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454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8144</TotalTime>
  <Words>495</Words>
  <Application>Microsoft Office PowerPoint</Application>
  <PresentationFormat>On-screen Show (4:3)</PresentationFormat>
  <Paragraphs>98</Paragraphs>
  <Slides>17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Angles</vt:lpstr>
      <vt:lpstr>Welcome to  Marketing Management</vt:lpstr>
      <vt:lpstr>ADVERTISING, PUBLIC RELATIONS, AND SALES PROMOTIONS</vt:lpstr>
      <vt:lpstr>PowerPoint Presentation</vt:lpstr>
      <vt:lpstr>Advertising objectives</vt:lpstr>
      <vt:lpstr>Advertising Objectives cont…</vt:lpstr>
      <vt:lpstr>Informative advertising</vt:lpstr>
      <vt:lpstr>Persuasive advertising</vt:lpstr>
      <vt:lpstr>Reminder advertising</vt:lpstr>
      <vt:lpstr>Ad Focus</vt:lpstr>
      <vt:lpstr>Advertising Strategies</vt:lpstr>
      <vt:lpstr>Advertising Budget</vt:lpstr>
      <vt:lpstr>Convey The Message</vt:lpstr>
      <vt:lpstr>Advertising Appeal</vt:lpstr>
      <vt:lpstr>Creative Execution</vt:lpstr>
      <vt:lpstr>Media Selection</vt:lpstr>
      <vt:lpstr>Ad Creation</vt:lpstr>
      <vt:lpstr>Take Away for Today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BUSI 107 Section 1</dc:title>
  <dc:creator>Cecy</dc:creator>
  <cp:lastModifiedBy>Cecy</cp:lastModifiedBy>
  <cp:revision>420</cp:revision>
  <dcterms:created xsi:type="dcterms:W3CDTF">2015-08-23T22:48:46Z</dcterms:created>
  <dcterms:modified xsi:type="dcterms:W3CDTF">2016-04-23T02:40:25Z</dcterms:modified>
</cp:coreProperties>
</file>

<file path=docProps/thumbnail.jpeg>
</file>